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2" r:id="rId2"/>
    <p:sldId id="260" r:id="rId3"/>
    <p:sldId id="261" r:id="rId4"/>
    <p:sldId id="263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75EB-669C-4955-9153-8F6654653E32}" type="datetimeFigureOut">
              <a:rPr lang="es-MX" smtClean="0"/>
              <a:pPr/>
              <a:t>18/11/2012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043B0-5EE3-47F5-82A5-00B500C684F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75EB-669C-4955-9153-8F6654653E32}" type="datetimeFigureOut">
              <a:rPr lang="es-MX" smtClean="0"/>
              <a:pPr/>
              <a:t>18/11/2012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043B0-5EE3-47F5-82A5-00B500C684F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75EB-669C-4955-9153-8F6654653E32}" type="datetimeFigureOut">
              <a:rPr lang="es-MX" smtClean="0"/>
              <a:pPr/>
              <a:t>18/11/2012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043B0-5EE3-47F5-82A5-00B500C684F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75EB-669C-4955-9153-8F6654653E32}" type="datetimeFigureOut">
              <a:rPr lang="es-MX" smtClean="0"/>
              <a:pPr/>
              <a:t>18/11/2012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043B0-5EE3-47F5-82A5-00B500C684F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75EB-669C-4955-9153-8F6654653E32}" type="datetimeFigureOut">
              <a:rPr lang="es-MX" smtClean="0"/>
              <a:pPr/>
              <a:t>18/11/2012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043B0-5EE3-47F5-82A5-00B500C684F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75EB-669C-4955-9153-8F6654653E32}" type="datetimeFigureOut">
              <a:rPr lang="es-MX" smtClean="0"/>
              <a:pPr/>
              <a:t>18/11/2012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043B0-5EE3-47F5-82A5-00B500C684F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75EB-669C-4955-9153-8F6654653E32}" type="datetimeFigureOut">
              <a:rPr lang="es-MX" smtClean="0"/>
              <a:pPr/>
              <a:t>18/11/2012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043B0-5EE3-47F5-82A5-00B500C684F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75EB-669C-4955-9153-8F6654653E32}" type="datetimeFigureOut">
              <a:rPr lang="es-MX" smtClean="0"/>
              <a:pPr/>
              <a:t>18/11/2012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043B0-5EE3-47F5-82A5-00B500C684F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75EB-669C-4955-9153-8F6654653E32}" type="datetimeFigureOut">
              <a:rPr lang="es-MX" smtClean="0"/>
              <a:pPr/>
              <a:t>18/11/2012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043B0-5EE3-47F5-82A5-00B500C684F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75EB-669C-4955-9153-8F6654653E32}" type="datetimeFigureOut">
              <a:rPr lang="es-MX" smtClean="0"/>
              <a:pPr/>
              <a:t>18/11/2012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043B0-5EE3-47F5-82A5-00B500C684F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75EB-669C-4955-9153-8F6654653E32}" type="datetimeFigureOut">
              <a:rPr lang="es-MX" smtClean="0"/>
              <a:pPr/>
              <a:t>18/11/2012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6C043B0-5EE3-47F5-82A5-00B500C684F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2A375EB-669C-4955-9153-8F6654653E32}" type="datetimeFigureOut">
              <a:rPr lang="es-MX" smtClean="0"/>
              <a:pPr/>
              <a:t>18/11/2012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C043B0-5EE3-47F5-82A5-00B500C684F9}" type="slidenum">
              <a:rPr lang="es-MX" smtClean="0"/>
              <a:pPr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260648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CONTRACEPTIVE METHODS</a:t>
            </a:r>
            <a:br>
              <a:rPr lang="es-MX" dirty="0" smtClean="0"/>
            </a:br>
            <a:r>
              <a:rPr lang="es-MX" sz="4000" dirty="0" err="1" smtClean="0">
                <a:solidFill>
                  <a:srgbClr val="FF0000"/>
                </a:solidFill>
              </a:rPr>
              <a:t>What</a:t>
            </a:r>
            <a:r>
              <a:rPr lang="es-MX" sz="4000" dirty="0" smtClean="0">
                <a:solidFill>
                  <a:srgbClr val="FF0000"/>
                </a:solidFill>
              </a:rPr>
              <a:t>  are </a:t>
            </a:r>
            <a:r>
              <a:rPr lang="es-MX" sz="4000" dirty="0" err="1" smtClean="0">
                <a:solidFill>
                  <a:srgbClr val="FF0000"/>
                </a:solidFill>
              </a:rPr>
              <a:t>the</a:t>
            </a:r>
            <a:r>
              <a:rPr lang="es-MX" sz="4000" dirty="0" smtClean="0">
                <a:solidFill>
                  <a:srgbClr val="FF0000"/>
                </a:solidFill>
              </a:rPr>
              <a:t> </a:t>
            </a:r>
            <a:r>
              <a:rPr lang="es-MX" sz="4000" dirty="0" err="1" smtClean="0">
                <a:solidFill>
                  <a:srgbClr val="FF0000"/>
                </a:solidFill>
              </a:rPr>
              <a:t>Contraceptive</a:t>
            </a:r>
            <a:r>
              <a:rPr lang="es-MX" sz="4000" dirty="0" smtClean="0">
                <a:solidFill>
                  <a:srgbClr val="FF0000"/>
                </a:solidFill>
              </a:rPr>
              <a:t> </a:t>
            </a:r>
            <a:r>
              <a:rPr lang="es-MX" sz="4000" dirty="0" err="1" smtClean="0">
                <a:solidFill>
                  <a:srgbClr val="FF0000"/>
                </a:solidFill>
              </a:rPr>
              <a:t>Methods</a:t>
            </a:r>
            <a:r>
              <a:rPr lang="es-MX" sz="4000" dirty="0" smtClean="0">
                <a:solidFill>
                  <a:srgbClr val="FF0000"/>
                </a:solidFill>
              </a:rPr>
              <a:t>?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580112" y="260648"/>
            <a:ext cx="3390200" cy="504056"/>
          </a:xfrm>
        </p:spPr>
        <p:txBody>
          <a:bodyPr>
            <a:noAutofit/>
          </a:bodyPr>
          <a:lstStyle/>
          <a:p>
            <a:r>
              <a:rPr lang="es-MX" sz="3200" dirty="0" smtClean="0">
                <a:latin typeface="Jokerman" pitchFamily="82" charset="0"/>
                <a:cs typeface="Aparajita" pitchFamily="34" charset="0"/>
              </a:rPr>
              <a:t>INTRODUCTION</a:t>
            </a:r>
            <a:endParaRPr lang="es-MX" sz="3200" dirty="0">
              <a:latin typeface="Jokerman" pitchFamily="82" charset="0"/>
              <a:cs typeface="Aparajita" pitchFamily="34" charset="0"/>
            </a:endParaRPr>
          </a:p>
        </p:txBody>
      </p:sp>
      <p:pic>
        <p:nvPicPr>
          <p:cNvPr id="44034" name="Picture 2" descr="http://anticonceptivos.sobresexualidad.com/wp-content/metodos-278x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356992"/>
            <a:ext cx="2602370" cy="2808312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0" y="2132856"/>
            <a:ext cx="51480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/>
              <a:t>These are methods that prevent women get pregnant, and are a good aid for family planning.</a:t>
            </a:r>
            <a:endParaRPr lang="es-MX" sz="2000" dirty="0"/>
          </a:p>
        </p:txBody>
      </p:sp>
      <p:sp>
        <p:nvSpPr>
          <p:cNvPr id="6" name="5 Rectángulo"/>
          <p:cNvSpPr/>
          <p:nvPr/>
        </p:nvSpPr>
        <p:spPr>
          <a:xfrm>
            <a:off x="3714504" y="2924944"/>
            <a:ext cx="354103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WHAT IS FAMILY PLANNING?</a:t>
            </a:r>
            <a:endParaRPr lang="es-MX" sz="2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987824" y="3429000"/>
            <a:ext cx="58326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/>
              <a:t>It is a process in which the woman decides how many children she wants and when he wants them. It starts when a woman starts having sex and remains throughout their reproductive years (until menopause).</a:t>
            </a:r>
          </a:p>
          <a:p>
            <a:pPr algn="just"/>
            <a:r>
              <a:rPr lang="en-US" sz="2000" dirty="0" smtClean="0"/>
              <a:t>A good family planning requires good communication between the couple, and it receives education about contraception, maternal and child health, and related topics.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596336" y="0"/>
            <a:ext cx="1224136" cy="720080"/>
          </a:xfrm>
        </p:spPr>
        <p:txBody>
          <a:bodyPr>
            <a:normAutofit/>
          </a:bodyPr>
          <a:lstStyle/>
          <a:p>
            <a:r>
              <a:rPr lang="es-MX" sz="3600" dirty="0" err="1" smtClean="0">
                <a:latin typeface="Jokerman" pitchFamily="82" charset="0"/>
                <a:cs typeface="Aparajita" pitchFamily="34" charset="0"/>
              </a:rPr>
              <a:t>Task</a:t>
            </a:r>
            <a:endParaRPr lang="es-MX" sz="3600" dirty="0">
              <a:latin typeface="Jokerman" pitchFamily="82" charset="0"/>
              <a:cs typeface="Aparajita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611560" y="764704"/>
            <a:ext cx="72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parajita" pitchFamily="34" charset="0"/>
              </a:rPr>
              <a:t>WHICH  ARE  THE  CLASS  OF  THE CONTRACEPTIVE  METHODS ?</a:t>
            </a:r>
            <a:endParaRPr lang="es-MX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parajita" pitchFamily="34" charset="0"/>
            </a:endParaRPr>
          </a:p>
        </p:txBody>
      </p:sp>
      <p:pic>
        <p:nvPicPr>
          <p:cNvPr id="2050" name="Picture 2" descr="http://us.123rf.com/400wm/400/400/lenm/lenm1108/lenm110800195/10346990-ilustracion-de-ninos-haciendo-una-busqueda-en-intern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5" y="4653136"/>
            <a:ext cx="3162705" cy="2016224"/>
          </a:xfrm>
          <a:prstGeom prst="rect">
            <a:avLst/>
          </a:prstGeom>
          <a:noFill/>
        </p:spPr>
      </p:pic>
      <p:sp>
        <p:nvSpPr>
          <p:cNvPr id="7" name="6 Rectángulo"/>
          <p:cNvSpPr/>
          <p:nvPr/>
        </p:nvSpPr>
        <p:spPr>
          <a:xfrm>
            <a:off x="251520" y="1988840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 smtClean="0">
                <a:latin typeface="+mj-lt"/>
              </a:rPr>
              <a:t>In this unit you will learn to search for information through the Internet search tools: all contraceptive methods that exist, what they are, when it is advisable to use them, so that we serve, which are effective and which are not.</a:t>
            </a:r>
            <a:endParaRPr lang="es-MX" sz="2400" b="1" dirty="0">
              <a:latin typeface="+mj-lt"/>
            </a:endParaRPr>
          </a:p>
        </p:txBody>
      </p:sp>
      <p:pic>
        <p:nvPicPr>
          <p:cNvPr id="2052" name="Picture 4" descr="http://www.historiasdecracks.com/wp-content/uploads/2011/03/01-Busqued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916832"/>
            <a:ext cx="3305175" cy="3295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0"/>
            <a:ext cx="2159224" cy="648072"/>
          </a:xfrm>
        </p:spPr>
        <p:txBody>
          <a:bodyPr/>
          <a:lstStyle/>
          <a:p>
            <a:r>
              <a:rPr lang="es-MX" sz="2800" dirty="0" smtClean="0">
                <a:solidFill>
                  <a:srgbClr val="FF0000"/>
                </a:solidFill>
                <a:effectLst/>
              </a:rPr>
              <a:t>  </a:t>
            </a:r>
            <a:r>
              <a:rPr lang="es-MX" sz="3200" dirty="0" err="1" smtClean="0">
                <a:solidFill>
                  <a:srgbClr val="FF0000"/>
                </a:solidFill>
                <a:effectLst/>
              </a:rPr>
              <a:t>Activities</a:t>
            </a:r>
            <a:endParaRPr lang="es-MX" sz="3200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0" y="1052736"/>
            <a:ext cx="8712968" cy="1509712"/>
          </a:xfrm>
        </p:spPr>
        <p:txBody>
          <a:bodyPr>
            <a:noAutofit/>
          </a:bodyPr>
          <a:lstStyle/>
          <a:p>
            <a:pPr marL="514350" indent="-514350" algn="just">
              <a:buAutoNum type="arabi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Write the types of  contraceptive methods that you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found.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514350" indent="-514350" algn="just">
              <a:buAutoNum type="arabi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You Draw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which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you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interested.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514350" indent="-514350" algn="just">
              <a:buAutoNum type="arabi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Read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 information about these methods in the next page: </a:t>
            </a:r>
          </a:p>
          <a:p>
            <a:pPr marL="514350" indent="-514350" algn="just"/>
            <a:r>
              <a:rPr lang="en-US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http://www.sec.es/informacion/guia_anticonceptivos/index.php</a:t>
            </a:r>
          </a:p>
          <a:p>
            <a:pPr marL="514350" indent="-514350" algn="just">
              <a:buAutoNum type="arabicPeriod"/>
            </a:pP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514350" indent="-514350" algn="just">
              <a:buAutoNum type="arabicPeriod"/>
            </a:pP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026" name="Picture 2" descr="C:\Users\Nancy Reyes\AppData\Local\Microsoft\Windows\Temporary Internet Files\Content.IE5\HQ1PAFSV\MC90036094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653136"/>
            <a:ext cx="1440160" cy="1991517"/>
          </a:xfrm>
          <a:prstGeom prst="rect">
            <a:avLst/>
          </a:prstGeom>
          <a:noFill/>
        </p:spPr>
      </p:pic>
      <p:sp>
        <p:nvSpPr>
          <p:cNvPr id="4" name="3 Rectángulo"/>
          <p:cNvSpPr/>
          <p:nvPr/>
        </p:nvSpPr>
        <p:spPr>
          <a:xfrm>
            <a:off x="6732240" y="260648"/>
            <a:ext cx="20938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MX" sz="3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Jokerman" pitchFamily="82" charset="0"/>
              </a:rPr>
              <a:t>PROCESS</a:t>
            </a:r>
            <a:endParaRPr lang="es-MX" sz="3200" dirty="0">
              <a:solidFill>
                <a:schemeClr val="tx1">
                  <a:lumMod val="50000"/>
                  <a:lumOff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Jokerman" pitchFamily="82" charset="0"/>
            </a:endParaRPr>
          </a:p>
        </p:txBody>
      </p:sp>
      <p:pic>
        <p:nvPicPr>
          <p:cNvPr id="1031" name="Picture 7" descr="C:\Users\Nancy Reyes\AppData\Local\Microsoft\Windows\Temporary Internet Files\Content.IE5\WMTJDIYQ\MP900438753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4391483"/>
            <a:ext cx="1660788" cy="2466517"/>
          </a:xfrm>
          <a:prstGeom prst="rect">
            <a:avLst/>
          </a:prstGeom>
          <a:noFill/>
        </p:spPr>
      </p:pic>
      <p:pic>
        <p:nvPicPr>
          <p:cNvPr id="1033" name="Picture 9" descr="C:\Users\Nancy Reyes\AppData\Local\Microsoft\Windows\Temporary Internet Files\Content.IE5\U6R1QAOB\MP900386353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4941168"/>
            <a:ext cx="2889696" cy="19168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Nancy Reyes\AppData\Local\Microsoft\Windows\Temporary Internet Files\Content.IE5\WMTJDIYQ\MP90040226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48880"/>
            <a:ext cx="2520280" cy="167953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11688" cy="1728192"/>
          </a:xfrm>
        </p:spPr>
        <p:txBody>
          <a:bodyPr>
            <a:normAutofit fontScale="90000"/>
          </a:bodyPr>
          <a:lstStyle/>
          <a:p>
            <a:pPr algn="ctr"/>
            <a:r>
              <a:rPr lang="es-MX" sz="3200" dirty="0" smtClean="0"/>
              <a:t> </a:t>
            </a:r>
            <a:br>
              <a:rPr lang="es-MX" sz="3200" dirty="0" smtClean="0"/>
            </a:br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n-US" sz="3200" dirty="0" smtClean="0">
                <a:solidFill>
                  <a:schemeClr val="tx1"/>
                </a:solidFill>
              </a:rPr>
              <a:t>Answer the following questions in your notebook.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endParaRPr lang="es-MX" sz="3200" dirty="0">
              <a:solidFill>
                <a:srgbClr val="FF000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6804248" y="260649"/>
            <a:ext cx="19442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28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Jokerman" pitchFamily="82" charset="0"/>
              </a:rPr>
              <a:t>PROCESS</a:t>
            </a:r>
            <a:endParaRPr lang="es-MX" sz="2800" dirty="0">
              <a:solidFill>
                <a:schemeClr val="tx1">
                  <a:lumMod val="50000"/>
                  <a:lumOff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Jokerman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187624" y="2564904"/>
            <a:ext cx="6192688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900" dirty="0" smtClean="0">
                <a:latin typeface="+mj-lt"/>
              </a:rPr>
              <a:t>*</a:t>
            </a:r>
            <a:r>
              <a:rPr lang="en-US" sz="2900" b="1" dirty="0" smtClean="0">
                <a:solidFill>
                  <a:srgbClr val="FF0000"/>
                </a:solidFill>
                <a:latin typeface="+mj-lt"/>
              </a:rPr>
              <a:t>Why the rhythm method is not completely effective?</a:t>
            </a:r>
            <a:endParaRPr lang="es-MX" sz="29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475656" y="4725144"/>
            <a:ext cx="648072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900" dirty="0" smtClean="0">
                <a:latin typeface="+mj-lt"/>
              </a:rPr>
              <a:t>*</a:t>
            </a:r>
            <a:r>
              <a:rPr lang="en-US" sz="2900" b="1" dirty="0" smtClean="0">
                <a:solidFill>
                  <a:srgbClr val="FF0000"/>
                </a:solidFill>
                <a:latin typeface="+mj-lt"/>
              </a:rPr>
              <a:t>Why undergo surgical methods should be a well thought decision?</a:t>
            </a:r>
            <a:endParaRPr lang="es-MX" sz="29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187624" y="3501008"/>
            <a:ext cx="6408712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* </a:t>
            </a:r>
            <a:r>
              <a:rPr lang="en-US" sz="2900" b="1" dirty="0" smtClean="0">
                <a:solidFill>
                  <a:srgbClr val="FF0000"/>
                </a:solidFill>
                <a:latin typeface="+mj-lt"/>
              </a:rPr>
              <a:t>What is the importance of emergency contraception?</a:t>
            </a:r>
            <a:endParaRPr lang="es-MX" sz="2900" b="1" dirty="0">
              <a:latin typeface="+mj-lt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043608" y="5805264"/>
            <a:ext cx="7237046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*</a:t>
            </a:r>
            <a:r>
              <a:rPr lang="en-US" sz="2900" b="1" dirty="0" smtClean="0">
                <a:solidFill>
                  <a:srgbClr val="FF0000"/>
                </a:solidFill>
                <a:latin typeface="+mj-lt"/>
              </a:rPr>
              <a:t>How important are contraceptive measures?</a:t>
            </a:r>
            <a:endParaRPr lang="es-MX" sz="29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899592" y="692696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rgbClr val="C00000"/>
                </a:solidFill>
                <a:latin typeface="+mj-lt"/>
              </a:rPr>
              <a:t>ACTIVITY 2</a:t>
            </a:r>
            <a:endParaRPr lang="es-MX" sz="32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2052" name="Picture 4" descr="C:\Users\Nancy Reyes\AppData\Local\Microsoft\Windows\Temporary Internet Files\Content.IE5\SQWV9XIV\MP900446574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0"/>
            <a:ext cx="2542790" cy="19635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1988840"/>
            <a:ext cx="7851648" cy="1180728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FF0000"/>
                </a:solidFill>
                <a:effectLst/>
                <a:latin typeface="+mn-lt"/>
              </a:rPr>
              <a:t>Explain how do the following physical contraceptives work.</a:t>
            </a:r>
            <a:endParaRPr lang="es-MX" sz="3600" dirty="0">
              <a:solidFill>
                <a:srgbClr val="FF0000"/>
              </a:solidFill>
              <a:effectLst/>
              <a:latin typeface="+mn-lt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611560" y="3429000"/>
          <a:ext cx="7704856" cy="283004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52428"/>
                <a:gridCol w="3852428"/>
              </a:tblGrid>
              <a:tr h="912101">
                <a:tc>
                  <a:txBody>
                    <a:bodyPr/>
                    <a:lstStyle/>
                    <a:p>
                      <a:r>
                        <a:rPr lang="es-MX" sz="32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condoms</a:t>
                      </a:r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s-MX" sz="32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or</a:t>
                      </a:r>
                      <a:r>
                        <a:rPr lang="es-MX" sz="3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s-MX" sz="32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condoms</a:t>
                      </a:r>
                      <a:endParaRPr lang="es-MX" sz="3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912101">
                <a:tc>
                  <a:txBody>
                    <a:bodyPr/>
                    <a:lstStyle/>
                    <a:p>
                      <a:r>
                        <a:rPr lang="es-MX" sz="3200" dirty="0" err="1" smtClean="0"/>
                        <a:t>Diaphragms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912101">
                <a:tc>
                  <a:txBody>
                    <a:bodyPr/>
                    <a:lstStyle/>
                    <a:p>
                      <a:r>
                        <a:rPr lang="es-MX" sz="3000" b="1" dirty="0" err="1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Intrauterine</a:t>
                      </a:r>
                      <a:r>
                        <a:rPr lang="es-MX" sz="3000" b="1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s-MX" sz="3000" b="1" dirty="0" err="1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Devices</a:t>
                      </a:r>
                      <a:endParaRPr lang="es-MX" sz="3000" b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6516216" y="332656"/>
            <a:ext cx="22322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28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Jokerman" pitchFamily="82" charset="0"/>
              </a:rPr>
              <a:t>PROCESS</a:t>
            </a:r>
            <a:endParaRPr lang="es-MX" sz="2800" dirty="0">
              <a:solidFill>
                <a:schemeClr val="tx1">
                  <a:lumMod val="50000"/>
                  <a:lumOff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Jokerman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979712" y="188640"/>
            <a:ext cx="20301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b="1" dirty="0" smtClean="0">
                <a:solidFill>
                  <a:srgbClr val="C00000"/>
                </a:solidFill>
                <a:latin typeface="+mj-lt"/>
              </a:rPr>
              <a:t>ACTIVITY 3</a:t>
            </a:r>
            <a:endParaRPr lang="es-MX" sz="32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3074" name="Picture 2" descr="C:\Users\Nancy Reyes\AppData\Local\Microsoft\Windows\Temporary Internet Files\Content.IE5\U6R1QAOB\MP90043950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1656184" cy="2138983"/>
          </a:xfrm>
          <a:prstGeom prst="rect">
            <a:avLst/>
          </a:prstGeom>
          <a:noFill/>
        </p:spPr>
      </p:pic>
      <p:pic>
        <p:nvPicPr>
          <p:cNvPr id="3084" name="Picture 12" descr="C:\Users\Nancy Reyes\AppData\Local\Microsoft\Windows\Temporary Internet Files\Content.IE5\SQWV9XIV\MC90008895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836712"/>
            <a:ext cx="1768450" cy="1099109"/>
          </a:xfrm>
          <a:prstGeom prst="rect">
            <a:avLst/>
          </a:prstGeom>
          <a:noFill/>
        </p:spPr>
      </p:pic>
      <p:pic>
        <p:nvPicPr>
          <p:cNvPr id="3085" name="Picture 13" descr="C:\Users\Nancy Reyes\AppData\Local\Microsoft\Windows\Temporary Internet Files\Content.IE5\WMTJDIYQ\MC90039078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404664"/>
            <a:ext cx="1797710" cy="17090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-324544" y="260648"/>
            <a:ext cx="7851648" cy="820688"/>
          </a:xfrm>
        </p:spPr>
        <p:txBody>
          <a:bodyPr>
            <a:normAutofit/>
          </a:bodyPr>
          <a:lstStyle/>
          <a:p>
            <a:pPr algn="ctr"/>
            <a:r>
              <a:rPr lang="es-MX" sz="4000" dirty="0" err="1" smtClean="0"/>
              <a:t>Explain</a:t>
            </a:r>
            <a:r>
              <a:rPr lang="es-MX" sz="4000" dirty="0" smtClean="0"/>
              <a:t> in </a:t>
            </a:r>
            <a:r>
              <a:rPr lang="es-MX" sz="4000" dirty="0" err="1" smtClean="0"/>
              <a:t>your</a:t>
            </a:r>
            <a:r>
              <a:rPr lang="es-MX" sz="4000" dirty="0" smtClean="0"/>
              <a:t> </a:t>
            </a:r>
            <a:r>
              <a:rPr lang="es-MX" sz="4000" dirty="0" err="1" smtClean="0"/>
              <a:t>notebook</a:t>
            </a:r>
            <a:r>
              <a:rPr lang="es-MX" sz="4000" dirty="0" smtClean="0"/>
              <a:t> :</a:t>
            </a:r>
            <a:endParaRPr lang="es-MX" sz="4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699792" y="2204864"/>
            <a:ext cx="4032448" cy="1008112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err="1" smtClean="0">
                <a:solidFill>
                  <a:srgbClr val="FF0000"/>
                </a:solidFill>
                <a:latin typeface="+mj-lt"/>
              </a:rPr>
              <a:t>What</a:t>
            </a:r>
            <a:r>
              <a:rPr lang="es-MX" sz="3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s-MX" sz="3200" b="1" dirty="0" err="1" smtClean="0">
                <a:solidFill>
                  <a:srgbClr val="FF0000"/>
                </a:solidFill>
                <a:latin typeface="+mj-lt"/>
              </a:rPr>
              <a:t>did</a:t>
            </a:r>
            <a:r>
              <a:rPr lang="es-MX" sz="3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s-MX" sz="3200" b="1" dirty="0" err="1" smtClean="0">
                <a:solidFill>
                  <a:srgbClr val="FF0000"/>
                </a:solidFill>
                <a:latin typeface="+mj-lt"/>
              </a:rPr>
              <a:t>you</a:t>
            </a:r>
            <a:r>
              <a:rPr lang="es-MX" sz="3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s-MX" sz="3200" b="1" dirty="0" err="1" smtClean="0">
                <a:solidFill>
                  <a:srgbClr val="FF0000"/>
                </a:solidFill>
                <a:latin typeface="+mj-lt"/>
              </a:rPr>
              <a:t>learn</a:t>
            </a:r>
            <a:r>
              <a:rPr lang="es-MX" sz="3200" b="1" dirty="0" smtClean="0">
                <a:solidFill>
                  <a:srgbClr val="FF0000"/>
                </a:solidFill>
                <a:latin typeface="+mj-lt"/>
              </a:rPr>
              <a:t>?</a:t>
            </a:r>
            <a:endParaRPr lang="es-MX" sz="3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6571176" y="260648"/>
            <a:ext cx="18533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MX" sz="28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Jokerman" pitchFamily="82" charset="0"/>
              </a:rPr>
              <a:t>PROCESS</a:t>
            </a:r>
            <a:endParaRPr lang="es-MX" sz="2800" dirty="0">
              <a:solidFill>
                <a:schemeClr val="tx1">
                  <a:lumMod val="50000"/>
                  <a:lumOff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Jokerman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1196752"/>
            <a:ext cx="871296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+mj-lt"/>
              </a:rPr>
              <a:t>You </a:t>
            </a:r>
            <a:r>
              <a:rPr lang="en-US" sz="3200" b="1" dirty="0" err="1" smtClean="0">
                <a:solidFill>
                  <a:srgbClr val="FF0000"/>
                </a:solidFill>
                <a:latin typeface="+mj-lt"/>
              </a:rPr>
              <a:t>gonna</a:t>
            </a:r>
            <a:r>
              <a:rPr lang="en-US" sz="3200" b="1" dirty="0" smtClean="0">
                <a:solidFill>
                  <a:srgbClr val="FF0000"/>
                </a:solidFill>
                <a:latin typeface="+mj-lt"/>
              </a:rPr>
              <a:t> ask a health information center about</a:t>
            </a:r>
          </a:p>
          <a:p>
            <a:r>
              <a:rPr lang="en-US" sz="3200" b="1" dirty="0" smtClean="0">
                <a:solidFill>
                  <a:srgbClr val="FF0000"/>
                </a:solidFill>
                <a:cs typeface="Aparajita" pitchFamily="34" charset="0"/>
              </a:rPr>
              <a:t>contraceptive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parajita" pitchFamily="34" charset="0"/>
              </a:rPr>
              <a:t>  </a:t>
            </a:r>
            <a:r>
              <a:rPr lang="en-US" sz="3200" b="1" dirty="0" smtClean="0">
                <a:solidFill>
                  <a:srgbClr val="FF0000"/>
                </a:solidFill>
                <a:cs typeface="Aparajita" pitchFamily="34" charset="0"/>
              </a:rPr>
              <a:t>methods.</a:t>
            </a:r>
            <a:endParaRPr lang="en-US" sz="3200" b="1" dirty="0" smtClean="0">
              <a:solidFill>
                <a:srgbClr val="FF0000"/>
              </a:solidFill>
              <a:latin typeface="+mj-lt"/>
            </a:endParaRPr>
          </a:p>
          <a:p>
            <a:endParaRPr lang="en-US" sz="3200" b="1" dirty="0" smtClean="0">
              <a:solidFill>
                <a:srgbClr val="FF0000"/>
              </a:solidFill>
              <a:latin typeface="+mj-lt"/>
            </a:endParaRPr>
          </a:p>
          <a:p>
            <a:r>
              <a:rPr lang="en-US" sz="3200" b="1" dirty="0" smtClean="0">
                <a:solidFill>
                  <a:srgbClr val="FF0000"/>
                </a:solidFill>
                <a:latin typeface="+mj-lt"/>
              </a:rPr>
              <a:t>  </a:t>
            </a:r>
            <a:endParaRPr lang="es-MX" sz="3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555776" y="5733256"/>
            <a:ext cx="38475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 Print this exercise </a:t>
            </a:r>
            <a:endParaRPr lang="es-MX" sz="3200" b="1" dirty="0">
              <a:solidFill>
                <a:srgbClr val="FF0000"/>
              </a:solidFill>
            </a:endParaRPr>
          </a:p>
        </p:txBody>
      </p:sp>
      <p:pic>
        <p:nvPicPr>
          <p:cNvPr id="7" name="Picture 5" descr="C:\Users\Nancy Reyes\AppData\Local\Microsoft\Windows\Temporary Internet Files\Content.IE5\SQWV9XIV\MC90043600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2132856"/>
            <a:ext cx="2304256" cy="2144238"/>
          </a:xfrm>
          <a:prstGeom prst="rect">
            <a:avLst/>
          </a:prstGeom>
          <a:noFill/>
        </p:spPr>
      </p:pic>
      <p:pic>
        <p:nvPicPr>
          <p:cNvPr id="8" name="Picture 10" descr="C:\Users\Nancy Reyes\AppData\Local\Microsoft\Windows\Temporary Internet Files\Content.IE5\WMTJDIYQ\MC90007132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564904"/>
            <a:ext cx="2977054" cy="2348880"/>
          </a:xfrm>
          <a:prstGeom prst="rect">
            <a:avLst/>
          </a:prstGeom>
          <a:noFill/>
        </p:spPr>
      </p:pic>
      <p:pic>
        <p:nvPicPr>
          <p:cNvPr id="10" name="Picture 11" descr="C:\Users\Nancy Reyes\AppData\Local\Microsoft\Windows\Temporary Internet Files\Content.IE5\U6R1QAOB\MC90023181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2852936"/>
            <a:ext cx="3069125" cy="26949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700808"/>
            <a:ext cx="8229600" cy="1872208"/>
          </a:xfrm>
        </p:spPr>
        <p:txBody>
          <a:bodyPr>
            <a:normAutofit fontScale="90000"/>
          </a:bodyPr>
          <a:lstStyle/>
          <a:p>
            <a:pPr algn="ctr"/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s-MX" sz="3200" dirty="0" err="1" smtClean="0"/>
              <a:t>Activity</a:t>
            </a:r>
            <a:r>
              <a:rPr lang="es-MX" sz="3200" dirty="0" smtClean="0"/>
              <a:t> 1 = 2 </a:t>
            </a:r>
            <a:r>
              <a:rPr lang="es-MX" sz="3200" dirty="0" err="1" smtClean="0"/>
              <a:t>points</a:t>
            </a:r>
            <a:r>
              <a:rPr lang="es-MX" sz="3200" dirty="0" smtClean="0"/>
              <a:t> (</a:t>
            </a:r>
            <a:r>
              <a:rPr lang="es-MX" sz="3200" dirty="0" err="1" smtClean="0"/>
              <a:t>Each</a:t>
            </a:r>
            <a:r>
              <a:rPr lang="es-MX" sz="3200" dirty="0" smtClean="0"/>
              <a:t> </a:t>
            </a:r>
            <a:r>
              <a:rPr lang="es-MX" sz="3200" dirty="0" err="1" smtClean="0"/>
              <a:t>Question</a:t>
            </a:r>
            <a:r>
              <a:rPr lang="es-MX" sz="3200" dirty="0" smtClean="0"/>
              <a:t>)</a:t>
            </a:r>
            <a:br>
              <a:rPr lang="es-MX" sz="3200" dirty="0" smtClean="0"/>
            </a:br>
            <a:r>
              <a:rPr lang="es-MX" sz="3200" dirty="0" err="1" smtClean="0"/>
              <a:t>Activity</a:t>
            </a:r>
            <a:r>
              <a:rPr lang="es-MX" sz="3200" dirty="0" smtClean="0"/>
              <a:t> 2 = 2 </a:t>
            </a:r>
            <a:r>
              <a:rPr lang="es-MX" sz="3200" dirty="0" err="1" smtClean="0"/>
              <a:t>points</a:t>
            </a:r>
            <a:r>
              <a:rPr lang="es-MX" sz="3200" dirty="0" smtClean="0"/>
              <a:t> (</a:t>
            </a:r>
            <a:r>
              <a:rPr lang="es-MX" sz="3200" dirty="0" err="1" smtClean="0"/>
              <a:t>Each</a:t>
            </a:r>
            <a:r>
              <a:rPr lang="es-MX" sz="3200" dirty="0" smtClean="0"/>
              <a:t> </a:t>
            </a:r>
            <a:r>
              <a:rPr lang="es-MX" sz="3200" dirty="0" err="1" smtClean="0"/>
              <a:t>Question</a:t>
            </a:r>
            <a:r>
              <a:rPr lang="es-MX" sz="3200" dirty="0" smtClean="0"/>
              <a:t>)</a:t>
            </a:r>
            <a:br>
              <a:rPr lang="es-MX" sz="3200" dirty="0" smtClean="0"/>
            </a:br>
            <a:r>
              <a:rPr lang="es-MX" sz="3200" dirty="0" err="1" smtClean="0"/>
              <a:t>Activity</a:t>
            </a:r>
            <a:r>
              <a:rPr lang="es-MX" sz="3200" dirty="0" smtClean="0"/>
              <a:t> 3 = 5 </a:t>
            </a:r>
            <a:r>
              <a:rPr lang="es-MX" sz="3200" dirty="0" err="1" smtClean="0"/>
              <a:t>Points</a:t>
            </a:r>
            <a:r>
              <a:rPr lang="es-MX" sz="3200" dirty="0" smtClean="0"/>
              <a:t> In </a:t>
            </a:r>
            <a:r>
              <a:rPr lang="es-MX" sz="3200" dirty="0" err="1" smtClean="0"/>
              <a:t>the</a:t>
            </a:r>
            <a:r>
              <a:rPr lang="es-MX" sz="3200" dirty="0" smtClean="0"/>
              <a:t> Box.</a:t>
            </a:r>
            <a:br>
              <a:rPr lang="es-MX" sz="3200" dirty="0" smtClean="0"/>
            </a:br>
            <a:r>
              <a:rPr lang="es-MX" sz="3200" dirty="0" err="1" smtClean="0"/>
              <a:t>Explain</a:t>
            </a:r>
            <a:r>
              <a:rPr lang="es-MX" sz="3200" dirty="0" smtClean="0"/>
              <a:t> in </a:t>
            </a:r>
            <a:r>
              <a:rPr lang="es-MX" sz="3200" dirty="0" err="1" smtClean="0"/>
              <a:t>your</a:t>
            </a:r>
            <a:r>
              <a:rPr lang="es-MX" sz="3200" dirty="0" smtClean="0"/>
              <a:t> </a:t>
            </a:r>
            <a:r>
              <a:rPr lang="es-MX" sz="3200" dirty="0" err="1" smtClean="0"/>
              <a:t>Book</a:t>
            </a:r>
            <a:r>
              <a:rPr lang="es-MX" sz="3200" dirty="0" smtClean="0"/>
              <a:t> = 3 </a:t>
            </a:r>
            <a:r>
              <a:rPr lang="es-MX" sz="3200" dirty="0" err="1" smtClean="0"/>
              <a:t>points</a:t>
            </a:r>
            <a:r>
              <a:rPr lang="es-MX" sz="3200" dirty="0" smtClean="0"/>
              <a:t>.  </a:t>
            </a:r>
            <a:br>
              <a:rPr lang="es-MX" sz="3200" dirty="0" smtClean="0"/>
            </a:br>
            <a:r>
              <a:rPr lang="es-MX" sz="3200" dirty="0" smtClean="0"/>
              <a:t> </a:t>
            </a:r>
            <a:r>
              <a:rPr lang="es-MX" sz="3200" dirty="0" err="1" smtClean="0"/>
              <a:t>Information</a:t>
            </a:r>
            <a:r>
              <a:rPr lang="es-MX" sz="3200" dirty="0" smtClean="0"/>
              <a:t> =5 </a:t>
            </a:r>
            <a:r>
              <a:rPr lang="es-MX" sz="3200" dirty="0" err="1" smtClean="0"/>
              <a:t>points</a:t>
            </a:r>
            <a:r>
              <a:rPr lang="es-MX" sz="3200" dirty="0" smtClean="0"/>
              <a:t>.</a:t>
            </a:r>
            <a:br>
              <a:rPr lang="es-MX" sz="3200" dirty="0" smtClean="0"/>
            </a:br>
            <a:r>
              <a:rPr lang="es-MX" sz="3200" dirty="0" err="1" smtClean="0"/>
              <a:t>Print</a:t>
            </a:r>
            <a:r>
              <a:rPr lang="es-MX" sz="3200" dirty="0" smtClean="0"/>
              <a:t> </a:t>
            </a:r>
            <a:r>
              <a:rPr lang="es-MX" sz="3200" dirty="0" err="1" smtClean="0"/>
              <a:t>Exercise</a:t>
            </a:r>
            <a:r>
              <a:rPr lang="es-MX" sz="3200" dirty="0" smtClean="0"/>
              <a:t> = 2 </a:t>
            </a:r>
            <a:r>
              <a:rPr lang="es-MX" sz="3200" dirty="0" err="1" smtClean="0"/>
              <a:t>Points</a:t>
            </a:r>
            <a:r>
              <a:rPr lang="es-MX" sz="3200" dirty="0" smtClean="0"/>
              <a:t> </a:t>
            </a:r>
            <a:endParaRPr lang="es-MX" sz="3200" dirty="0"/>
          </a:p>
        </p:txBody>
      </p:sp>
      <p:sp>
        <p:nvSpPr>
          <p:cNvPr id="4" name="3 Rectángulo"/>
          <p:cNvSpPr/>
          <p:nvPr/>
        </p:nvSpPr>
        <p:spPr>
          <a:xfrm>
            <a:off x="6228184" y="0"/>
            <a:ext cx="26773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MX" sz="2800" dirty="0" smtClean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Jokerman" pitchFamily="82" charset="0"/>
              </a:rPr>
              <a:t>EVALUATION</a:t>
            </a:r>
            <a:endParaRPr lang="es-MX" sz="2800" dirty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latin typeface="Jokerman" pitchFamily="82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79512" y="3789040"/>
          <a:ext cx="8712968" cy="2736304"/>
        </p:xfrm>
        <a:graphic>
          <a:graphicData uri="http://schemas.openxmlformats.org/drawingml/2006/table">
            <a:tbl>
              <a:tblPr/>
              <a:tblGrid>
                <a:gridCol w="1451896"/>
                <a:gridCol w="1451896"/>
                <a:gridCol w="1451896"/>
                <a:gridCol w="1451896"/>
                <a:gridCol w="1452692"/>
                <a:gridCol w="1452692"/>
              </a:tblGrid>
              <a:tr h="1253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80" marR="60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F243E"/>
                          </a:solidFill>
                          <a:latin typeface="Comic Sans MS"/>
                          <a:ea typeface="Calibri"/>
                          <a:cs typeface="Times New Roman"/>
                        </a:rPr>
                        <a:t>EXCELLENT</a:t>
                      </a:r>
                      <a:endParaRPr lang="es-MX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80" marR="60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F243E"/>
                          </a:solidFill>
                          <a:latin typeface="Comic Sans MS"/>
                          <a:ea typeface="Calibri"/>
                          <a:cs typeface="Times New Roman"/>
                        </a:rPr>
                        <a:t>VERY GOOD</a:t>
                      </a:r>
                      <a:endParaRPr lang="es-MX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80" marR="60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F243E"/>
                          </a:solidFill>
                          <a:latin typeface="Comic Sans MS"/>
                          <a:ea typeface="Calibri"/>
                          <a:cs typeface="Times New Roman"/>
                        </a:rPr>
                        <a:t>GOOD</a:t>
                      </a:r>
                      <a:endParaRPr lang="es-MX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80" marR="60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F243E"/>
                          </a:solidFill>
                          <a:latin typeface="Comic Sans MS"/>
                          <a:ea typeface="Calibri"/>
                          <a:cs typeface="Times New Roman"/>
                        </a:rPr>
                        <a:t>NEEDS IMPROVEMENT</a:t>
                      </a:r>
                      <a:endParaRPr lang="es-MX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80" marR="60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F243E"/>
                          </a:solidFill>
                          <a:latin typeface="Comic Sans MS"/>
                          <a:ea typeface="Calibri"/>
                          <a:cs typeface="Times New Roman"/>
                        </a:rPr>
                        <a:t>INSUFICIENT</a:t>
                      </a:r>
                      <a:endParaRPr lang="es-MX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80" marR="60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3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F243E"/>
                        </a:solidFill>
                        <a:latin typeface="Comic Sans MS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F243E"/>
                          </a:solidFill>
                          <a:latin typeface="Comic Sans MS"/>
                          <a:ea typeface="Calibri"/>
                          <a:cs typeface="Times New Roman"/>
                        </a:rPr>
                        <a:t>Points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80" marR="60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0F243E"/>
                        </a:solidFill>
                        <a:latin typeface="Comic Sans MS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F243E"/>
                          </a:solidFill>
                          <a:latin typeface="Comic Sans MS"/>
                          <a:ea typeface="Calibri"/>
                          <a:cs typeface="Times New Roman"/>
                        </a:rPr>
                        <a:t>40 to 50</a:t>
                      </a:r>
                      <a:endParaRPr lang="es-MX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80" marR="60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F243E"/>
                        </a:solidFill>
                        <a:latin typeface="Comic Sans MS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F243E"/>
                          </a:solidFill>
                          <a:latin typeface="Comic Sans MS"/>
                          <a:ea typeface="Calibri"/>
                          <a:cs typeface="Times New Roman"/>
                        </a:rPr>
                        <a:t>31 to 40</a:t>
                      </a:r>
                      <a:endParaRPr lang="es-MX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80" marR="60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F243E"/>
                        </a:solidFill>
                        <a:latin typeface="Comic Sans MS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F243E"/>
                          </a:solidFill>
                          <a:latin typeface="Comic Sans MS"/>
                          <a:ea typeface="Calibri"/>
                          <a:cs typeface="Times New Roman"/>
                        </a:rPr>
                        <a:t>21 to 30</a:t>
                      </a:r>
                      <a:endParaRPr lang="es-MX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80" marR="60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F243E"/>
                        </a:solidFill>
                        <a:latin typeface="Comic Sans MS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F243E"/>
                          </a:solidFill>
                          <a:latin typeface="Comic Sans MS"/>
                          <a:ea typeface="Calibri"/>
                          <a:cs typeface="Times New Roman"/>
                        </a:rPr>
                        <a:t>11 to 20</a:t>
                      </a:r>
                      <a:endParaRPr lang="es-MX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80" marR="60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F243E"/>
                        </a:solidFill>
                        <a:latin typeface="Comic Sans MS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F243E"/>
                          </a:solidFill>
                          <a:latin typeface="Comic Sans MS"/>
                          <a:ea typeface="Calibri"/>
                          <a:cs typeface="Times New Roman"/>
                        </a:rPr>
                        <a:t>10</a:t>
                      </a:r>
                      <a:endParaRPr lang="es-MX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80" marR="60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122" name="Picture 2" descr="C:\Users\Nancy Reyes\AppData\Local\Microsoft\Windows\Temporary Internet Files\Content.IE5\SQWV9XIV\MC90023462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64704"/>
            <a:ext cx="1631290" cy="1821485"/>
          </a:xfrm>
          <a:prstGeom prst="rect">
            <a:avLst/>
          </a:prstGeom>
          <a:noFill/>
        </p:spPr>
      </p:pic>
      <p:pic>
        <p:nvPicPr>
          <p:cNvPr id="7" name="Picture 14" descr="C:\Users\Nancy Reyes\AppData\Local\Microsoft\Windows\Temporary Internet Files\Content.IE5\HQ1PAFSV\MC90023213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5283" y="1412776"/>
            <a:ext cx="2068717" cy="21230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339</TotalTime>
  <Words>291</Words>
  <Application>Microsoft Office PowerPoint</Application>
  <PresentationFormat>Presentación en pantalla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Flujo</vt:lpstr>
      <vt:lpstr>CONTRACEPTIVE METHODS What  are the Contraceptive Methods?</vt:lpstr>
      <vt:lpstr>Diapositiva 2</vt:lpstr>
      <vt:lpstr>  Activities</vt:lpstr>
      <vt:lpstr>   Answer the following questions in your notebook.  </vt:lpstr>
      <vt:lpstr>Explain how do the following physical contraceptives work.</vt:lpstr>
      <vt:lpstr>Explain in your notebook :</vt:lpstr>
      <vt:lpstr>           Activity 1 = 2 points (Each Question) Activity 2 = 2 points (Each Question) Activity 3 = 5 Points In the Box. Explain in your Book = 3 points.    Information =5 points. Print Exercise = 2 Points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Nancy Reyes</dc:creator>
  <cp:lastModifiedBy>Nancy Reyes</cp:lastModifiedBy>
  <cp:revision>36</cp:revision>
  <dcterms:created xsi:type="dcterms:W3CDTF">2012-11-09T22:51:02Z</dcterms:created>
  <dcterms:modified xsi:type="dcterms:W3CDTF">2012-11-19T01:14:54Z</dcterms:modified>
</cp:coreProperties>
</file>